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23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03920" y="-1463040"/>
            <a:ext cx="5943600" cy="5943600"/>
          </a:xfrm>
          <a:prstGeom prst="ellipse">
            <a:avLst/>
          </a:prstGeom>
          <a:solidFill>
            <a:srgbClr val="0E3A4E">
              <a:alpha val="8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509760" y="-548640"/>
            <a:ext cx="4206240" cy="4206240"/>
          </a:xfrm>
          <a:prstGeom prst="ellipse">
            <a:avLst/>
          </a:prstGeom>
          <a:solidFill>
            <a:srgbClr val="03AF8E">
              <a:alpha val="22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645920" y="4206240"/>
            <a:ext cx="3840480" cy="3840480"/>
          </a:xfrm>
          <a:prstGeom prst="ellipse">
            <a:avLst/>
          </a:prstGeom>
          <a:solidFill>
            <a:srgbClr val="00A896">
              <a:alpha val="18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828800"/>
            <a:ext cx="8686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6FD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1 • FONDASI  —  PERTEMUAN 3 DARI 16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22960" y="2194560"/>
            <a:ext cx="10241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4FB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Social Exchange Theory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822960" y="2971800"/>
            <a:ext cx="10241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9FE3D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&amp; Equity Theory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822960" y="3749040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BFE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Biaya-Manfaat dalam Relasi • Keseimbangan • Relasi yang Dijaga Lewat Media Sosial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868680" y="4370832"/>
            <a:ext cx="2011680" cy="0"/>
          </a:xfrm>
          <a:prstGeom prst="line">
            <a:avLst/>
          </a:prstGeom>
          <a:noFill/>
          <a:ln w="31750">
            <a:solidFill>
              <a:srgbClr val="03AF8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457200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Mahasiswa mampu mengevaluasi relasi interpersonal dari perspektif pertukaran sosial.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• 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PEMBELAJARAN PERTEMUAN 3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3152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Apa yang Akan Kita Pelajari Hari Ini?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11091672" cy="914400"/>
          </a:xfrm>
          <a:prstGeom prst="roundRect">
            <a:avLst>
              <a:gd name="adj" fmla="val 10000"/>
            </a:avLst>
          </a:prstGeom>
          <a:solidFill>
            <a:srgbClr val="072337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600200"/>
            <a:ext cx="10424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F4FB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Setelah pertemuan ini, mahasiswa mampu mengevaluasi relasi interpersonal dari perspektif pertukaran sosial — mulai dari biaya-manfaat, standar perbandingan, keadilan (equity), hingga relevansinya pada relasi yang dijaga lewat media sosial.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48640" y="2788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2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ALUR PEMBAHASAN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48640" y="3200400"/>
            <a:ext cx="3520440" cy="260604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3474720"/>
            <a:ext cx="640080" cy="640080"/>
          </a:xfrm>
          <a:prstGeom prst="ellipse">
            <a:avLst/>
          </a:prstGeom>
          <a:solidFill>
            <a:srgbClr val="03AF8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34747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822960" y="4251960"/>
            <a:ext cx="29718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Dasar Pertukaran &amp; Biaya-Manfaat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822960" y="4892040"/>
            <a:ext cx="2971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Bagaimana relasi dinilai lewat reward, cost, dan outcome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343400" y="3200400"/>
            <a:ext cx="3520440" cy="260604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617720" y="3474720"/>
            <a:ext cx="640080" cy="640080"/>
          </a:xfrm>
          <a:prstGeom prst="ellipse">
            <a:avLst/>
          </a:prstGeom>
          <a:solidFill>
            <a:srgbClr val="03AF8E"/>
          </a:solidFill>
          <a:ln/>
        </p:spPr>
      </p:sp>
      <p:sp>
        <p:nvSpPr>
          <p:cNvPr id="14" name="Text 12"/>
          <p:cNvSpPr/>
          <p:nvPr/>
        </p:nvSpPr>
        <p:spPr>
          <a:xfrm>
            <a:off x="4617720" y="34747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4617720" y="4251960"/>
            <a:ext cx="29718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Standar Evaluasi &amp; Keadilan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4617720" y="4892040"/>
            <a:ext cx="2971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Comparison level, comparison level for alternatives, dan equity theory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8138160" y="3200400"/>
            <a:ext cx="3520440" cy="260604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412480" y="3474720"/>
            <a:ext cx="640080" cy="640080"/>
          </a:xfrm>
          <a:prstGeom prst="ellipse">
            <a:avLst/>
          </a:prstGeom>
          <a:solidFill>
            <a:srgbClr val="03AF8E"/>
          </a:solidFill>
          <a:ln/>
        </p:spPr>
      </p:sp>
      <p:sp>
        <p:nvSpPr>
          <p:cNvPr id="19" name="Text 17"/>
          <p:cNvSpPr/>
          <p:nvPr/>
        </p:nvSpPr>
        <p:spPr>
          <a:xfrm>
            <a:off x="8412480" y="34747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8412480" y="4251960"/>
            <a:ext cx="29718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Relevansi Media Sosial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8412480" y="4892040"/>
            <a:ext cx="2971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Bagaimana platform digital mengubah biaya menjaga relasi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• 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3AF8E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2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 •  1 / 7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621792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Konsep Dasar Social Exchange Theory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548640" y="160020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2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 UTAMA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48640" y="1901952"/>
            <a:ext cx="6035040" cy="0"/>
          </a:xfrm>
          <a:prstGeom prst="line">
            <a:avLst/>
          </a:prstGeom>
          <a:noFill/>
          <a:ln w="12700">
            <a:solidFill>
              <a:srgbClr val="DCEAE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2057400"/>
            <a:ext cx="603504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Dikembangkan oleh Thibaut &amp; Kelley (1959)</a:t>
            </a:r>
            <a:endParaRPr lang="en-US" sz="14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Relasi dipandang sebagai pertukaran sumber daya: waktu, perhatian, dukungan</a:t>
            </a:r>
            <a:endParaRPr lang="en-US" sz="14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 cenderung mempertahankan relasi yang hasilnya dirasa menguntungkan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548640" y="3931920"/>
            <a:ext cx="6035040" cy="1417320"/>
          </a:xfrm>
          <a:prstGeom prst="roundRect">
            <a:avLst>
              <a:gd name="adj" fmla="val 6452"/>
            </a:avLst>
          </a:prstGeom>
          <a:solidFill>
            <a:srgbClr val="072337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393192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03AF8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1188720" y="4023360"/>
            <a:ext cx="525780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F4FB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Teori pertukaran sosial memandang relasi sebagai proses menimbang biaya dan manfaat, di mana orang cenderung bertahan pada relasi yang hasilnya dirasa menguntungkan.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903720" y="2057400"/>
            <a:ext cx="4736592" cy="3291840"/>
          </a:xfrm>
          <a:prstGeom prst="roundRect">
            <a:avLst>
              <a:gd name="adj" fmla="val 2778"/>
            </a:avLst>
          </a:prstGeom>
          <a:solidFill>
            <a:srgbClr val="DFF3EE"/>
          </a:solidFill>
          <a:ln/>
        </p:spPr>
      </p:sp>
      <p:sp>
        <p:nvSpPr>
          <p:cNvPr id="12" name="Shape 10"/>
          <p:cNvSpPr/>
          <p:nvPr/>
        </p:nvSpPr>
        <p:spPr>
          <a:xfrm>
            <a:off x="7104888" y="2258568"/>
            <a:ext cx="411480" cy="411480"/>
          </a:xfrm>
          <a:prstGeom prst="ellipse">
            <a:avLst/>
          </a:prstGeom>
          <a:solidFill>
            <a:srgbClr val="03AF8E"/>
          </a:solidFill>
          <a:ln/>
        </p:spPr>
      </p:sp>
      <p:sp>
        <p:nvSpPr>
          <p:cNvPr id="13" name="Text 11"/>
          <p:cNvSpPr/>
          <p:nvPr/>
        </p:nvSpPr>
        <p:spPr>
          <a:xfrm>
            <a:off x="7104888" y="2258568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653528" y="2258568"/>
            <a:ext cx="382219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02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SLIDE INI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7178040" y="2770632"/>
            <a:ext cx="4187952" cy="2423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menjelaskan asumsi dasar teori pertukaran sosial dalam relasi interpersonal.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48640" y="603504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Awal Pertemuan 3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6035040" y="6035040"/>
            <a:ext cx="5605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Prinsip Biaya-Manfaat (Cost-Reward)  →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19" name="Shape 17"/>
          <p:cNvSpPr/>
          <p:nvPr/>
        </p:nvSpPr>
        <p:spPr>
          <a:xfrm>
            <a:off x="548640" y="6382512"/>
            <a:ext cx="1227909" cy="109728"/>
          </a:xfrm>
          <a:prstGeom prst="roundRect">
            <a:avLst>
              <a:gd name="adj" fmla="val 50000"/>
            </a:avLst>
          </a:prstGeom>
          <a:solidFill>
            <a:srgbClr val="03AF8E"/>
          </a:solidFill>
          <a:ln/>
        </p:spPr>
      </p:sp>
      <p:sp>
        <p:nvSpPr>
          <p:cNvPr id="20" name="Text 18"/>
          <p:cNvSpPr/>
          <p:nvPr/>
        </p:nvSpPr>
        <p:spPr>
          <a:xfrm>
            <a:off x="9281160" y="6281928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1 dari 7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• 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3AF8E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2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 •  2 / 7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621792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Prinsip Biaya-Manfaat (Cost-Reward)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548640" y="173736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2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 UTAMA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48640" y="2039112"/>
            <a:ext cx="6035040" cy="0"/>
          </a:xfrm>
          <a:prstGeom prst="line">
            <a:avLst/>
          </a:prstGeom>
          <a:noFill/>
          <a:ln w="12700">
            <a:solidFill>
              <a:srgbClr val="DCEAE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2194560"/>
            <a:ext cx="603504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Reward: hal positif yang diperoleh — kasih sayang, dukungan, kesenangan</a:t>
            </a:r>
            <a:endParaRPr lang="en-US" sz="14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Cost: hal negatif yang dikorbankan — waktu, energi, konflik</a:t>
            </a:r>
            <a:endParaRPr lang="en-US" sz="14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 (Reward − Cost) menentukan kepuasan dalam relasi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4434840"/>
            <a:ext cx="6035040" cy="914400"/>
          </a:xfrm>
          <a:prstGeom prst="roundRect">
            <a:avLst>
              <a:gd name="adj" fmla="val 10000"/>
            </a:avLst>
          </a:prstGeom>
          <a:solidFill>
            <a:srgbClr val="DFF3EE"/>
          </a:solidFill>
          <a:ln/>
        </p:spPr>
      </p:sp>
      <p:sp>
        <p:nvSpPr>
          <p:cNvPr id="9" name="Text 7"/>
          <p:cNvSpPr/>
          <p:nvPr/>
        </p:nvSpPr>
        <p:spPr>
          <a:xfrm>
            <a:off x="777240" y="4434840"/>
            <a:ext cx="23774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2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TUJUAN SLIDE INI:  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3154680" y="4434840"/>
            <a:ext cx="3200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mengidentifikasi komponen biaya dan manfaat dalam relasi.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903720" y="2286000"/>
            <a:ext cx="1600200" cy="1371600"/>
          </a:xfrm>
          <a:prstGeom prst="roundRect">
            <a:avLst>
              <a:gd name="adj" fmla="val 6667"/>
            </a:avLst>
          </a:prstGeom>
          <a:solidFill>
            <a:srgbClr val="DFF3EE"/>
          </a:solidFill>
          <a:ln w="15875">
            <a:solidFill>
              <a:srgbClr val="03AF8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903720" y="2423160"/>
            <a:ext cx="1600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3AF8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REWARD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995160" y="2788920"/>
            <a:ext cx="14173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kasih sayang</a:t>
            </a:r>
            <a:endParaRPr lang="en-US" sz="95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dukungan</a:t>
            </a:r>
            <a:endParaRPr lang="en-US" sz="95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kesenangan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8613648" y="2286000"/>
            <a:ext cx="457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5B7A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</a:t>
            </a:r>
            <a:endParaRPr lang="en-US" sz="2600" dirty="0"/>
          </a:p>
        </p:txBody>
      </p:sp>
      <p:sp>
        <p:nvSpPr>
          <p:cNvPr id="15" name="Shape 13"/>
          <p:cNvSpPr/>
          <p:nvPr/>
        </p:nvSpPr>
        <p:spPr>
          <a:xfrm>
            <a:off x="9189720" y="2286000"/>
            <a:ext cx="1600200" cy="1371600"/>
          </a:xfrm>
          <a:prstGeom prst="roundRect">
            <a:avLst>
              <a:gd name="adj" fmla="val 6667"/>
            </a:avLst>
          </a:prstGeom>
          <a:solidFill>
            <a:srgbClr val="FBEAE7"/>
          </a:solidFill>
          <a:ln w="15875">
            <a:solidFill>
              <a:srgbClr val="C0392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89720" y="2423160"/>
            <a:ext cx="1600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03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COST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9281160" y="2788920"/>
            <a:ext cx="14173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waktu</a:t>
            </a:r>
            <a:endParaRPr lang="en-US" sz="95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</a:t>
            </a:r>
            <a:endParaRPr lang="en-US" sz="95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konflik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6903720" y="3749040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5B7A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6903720" y="4160520"/>
            <a:ext cx="3886200" cy="868680"/>
          </a:xfrm>
          <a:prstGeom prst="roundRect">
            <a:avLst>
              <a:gd name="adj" fmla="val 10526"/>
            </a:avLst>
          </a:prstGeom>
          <a:solidFill>
            <a:srgbClr val="072337"/>
          </a:solidFill>
          <a:ln/>
        </p:spPr>
      </p:sp>
      <p:sp>
        <p:nvSpPr>
          <p:cNvPr id="20" name="Text 18"/>
          <p:cNvSpPr/>
          <p:nvPr/>
        </p:nvSpPr>
        <p:spPr>
          <a:xfrm>
            <a:off x="7086600" y="4160520"/>
            <a:ext cx="35204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F4FB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OUTCOME — menentukan kepuasan relasi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603504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Konsep Dasar Social Exchange Theory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6035040" y="6035040"/>
            <a:ext cx="5605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Comparison Level &amp; Comparison Level for Alternatives  →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24" name="Shape 22"/>
          <p:cNvSpPr/>
          <p:nvPr/>
        </p:nvSpPr>
        <p:spPr>
          <a:xfrm>
            <a:off x="548640" y="6382512"/>
            <a:ext cx="2455817" cy="109728"/>
          </a:xfrm>
          <a:prstGeom prst="roundRect">
            <a:avLst>
              <a:gd name="adj" fmla="val 50000"/>
            </a:avLst>
          </a:prstGeom>
          <a:solidFill>
            <a:srgbClr val="03AF8E"/>
          </a:solidFill>
          <a:ln/>
        </p:spPr>
      </p:sp>
      <p:sp>
        <p:nvSpPr>
          <p:cNvPr id="25" name="Text 23"/>
          <p:cNvSpPr/>
          <p:nvPr/>
        </p:nvSpPr>
        <p:spPr>
          <a:xfrm>
            <a:off x="9281160" y="6281928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2 dari 7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• 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3AF8E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2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 •  3 / 7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621792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Comparison Level &amp; Comparison Level for Alternatives</a:t>
            </a:r>
            <a:endParaRPr lang="en-US" sz="23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783080"/>
            <a:ext cx="11091672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Comparison Level (CL): standar/ekspektasi dari pengalaman relasi sebelumnya</a:t>
            </a:r>
            <a:endParaRPr lang="en-US" sz="13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Comparison Level for Alternatives (CLalt): perbandingan dengan pilihan relasi lain yang tersedia</a:t>
            </a:r>
            <a:endParaRPr lang="en-US" sz="13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Kepuasan ditentukan oleh outcome vs CL; bertahan atau pergi ditentukan oleh outcome vs CLalt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822960" y="4297680"/>
            <a:ext cx="3364992" cy="640080"/>
          </a:xfrm>
          <a:prstGeom prst="roundRect">
            <a:avLst>
              <a:gd name="adj" fmla="val 8571"/>
            </a:avLst>
          </a:prstGeom>
          <a:solidFill>
            <a:srgbClr val="FBEAE7"/>
          </a:solidFill>
          <a:ln/>
        </p:spPr>
      </p:sp>
      <p:sp>
        <p:nvSpPr>
          <p:cNvPr id="7" name="Shape 5"/>
          <p:cNvSpPr/>
          <p:nvPr/>
        </p:nvSpPr>
        <p:spPr>
          <a:xfrm>
            <a:off x="4187952" y="4297680"/>
            <a:ext cx="2944368" cy="640080"/>
          </a:xfrm>
          <a:prstGeom prst="roundRect">
            <a:avLst>
              <a:gd name="adj" fmla="val 8571"/>
            </a:avLst>
          </a:prstGeom>
          <a:solidFill>
            <a:srgbClr val="FDF3D9"/>
          </a:solidFill>
          <a:ln/>
        </p:spPr>
      </p:sp>
      <p:sp>
        <p:nvSpPr>
          <p:cNvPr id="8" name="Shape 6"/>
          <p:cNvSpPr/>
          <p:nvPr/>
        </p:nvSpPr>
        <p:spPr>
          <a:xfrm>
            <a:off x="7132320" y="4297680"/>
            <a:ext cx="4206240" cy="640080"/>
          </a:xfrm>
          <a:prstGeom prst="roundRect">
            <a:avLst>
              <a:gd name="adj" fmla="val 8571"/>
            </a:avLst>
          </a:prstGeom>
          <a:solidFill>
            <a:srgbClr val="DFF3E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4416552"/>
            <a:ext cx="336499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 Rendah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187952" y="4416552"/>
            <a:ext cx="294436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9A7B1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Bertahan, Tidak Puas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132320" y="4416552"/>
            <a:ext cx="4206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2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Puas &amp; Bertahan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187952" y="4114800"/>
            <a:ext cx="0" cy="182880"/>
          </a:xfrm>
          <a:prstGeom prst="line">
            <a:avLst/>
          </a:prstGeom>
          <a:noFill/>
          <a:ln w="25400">
            <a:solidFill>
              <a:srgbClr val="0B2E2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730752" y="377647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CLalt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7132320" y="4114800"/>
            <a:ext cx="0" cy="182880"/>
          </a:xfrm>
          <a:prstGeom prst="line">
            <a:avLst/>
          </a:prstGeom>
          <a:noFill/>
          <a:ln w="25400">
            <a:solidFill>
              <a:srgbClr val="0B2E2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675120" y="377647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822960" y="5257800"/>
            <a:ext cx="10515600" cy="9144"/>
          </a:xfrm>
          <a:prstGeom prst="line">
            <a:avLst/>
          </a:prstGeom>
          <a:noFill/>
          <a:ln w="19050">
            <a:solidFill>
              <a:srgbClr val="5B7A78"/>
            </a:solidFill>
            <a:prstDash val="solid"/>
            <a:tailEnd type="triangle"/>
          </a:ln>
        </p:spPr>
      </p:sp>
      <p:sp>
        <p:nvSpPr>
          <p:cNvPr id="17" name="Text 15"/>
          <p:cNvSpPr/>
          <p:nvPr/>
        </p:nvSpPr>
        <p:spPr>
          <a:xfrm>
            <a:off x="822960" y="5330952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Tingkat Outcome (rendah → tinggi)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48640" y="5532120"/>
            <a:ext cx="11091672" cy="384048"/>
          </a:xfrm>
          <a:prstGeom prst="roundRect">
            <a:avLst>
              <a:gd name="adj" fmla="val 23810"/>
            </a:avLst>
          </a:prstGeom>
          <a:solidFill>
            <a:srgbClr val="DFF3EE"/>
          </a:solidFill>
          <a:ln/>
        </p:spPr>
      </p:sp>
      <p:sp>
        <p:nvSpPr>
          <p:cNvPr id="19" name="Text 17"/>
          <p:cNvSpPr/>
          <p:nvPr/>
        </p:nvSpPr>
        <p:spPr>
          <a:xfrm>
            <a:off x="777240" y="5532120"/>
            <a:ext cx="2377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2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TUJUAN SLIDE INI:  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154680" y="5532120"/>
            <a:ext cx="825703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membedakan peran CL dan CLalt dalam menilai kepuasan dan keputusan bertahan dalam relasi.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548640" y="603504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Prinsip Biaya-Manfaat (Cost-Reward)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6035040" y="6035040"/>
            <a:ext cx="5605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Equity Theory: Keseimbangan dalam Relasi  →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24" name="Shape 22"/>
          <p:cNvSpPr/>
          <p:nvPr/>
        </p:nvSpPr>
        <p:spPr>
          <a:xfrm>
            <a:off x="548640" y="6382512"/>
            <a:ext cx="3683726" cy="109728"/>
          </a:xfrm>
          <a:prstGeom prst="roundRect">
            <a:avLst>
              <a:gd name="adj" fmla="val 50000"/>
            </a:avLst>
          </a:prstGeom>
          <a:solidFill>
            <a:srgbClr val="03AF8E"/>
          </a:solidFill>
          <a:ln/>
        </p:spPr>
      </p:sp>
      <p:sp>
        <p:nvSpPr>
          <p:cNvPr id="25" name="Text 23"/>
          <p:cNvSpPr/>
          <p:nvPr/>
        </p:nvSpPr>
        <p:spPr>
          <a:xfrm>
            <a:off x="9281160" y="6281928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3 dari 7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• 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3AF8E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2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 •  4 / 7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621792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Equity Theory: Keseimbangan dalam Relasi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548640" y="160020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2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 UTAMA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48640" y="1901952"/>
            <a:ext cx="6035040" cy="0"/>
          </a:xfrm>
          <a:prstGeom prst="line">
            <a:avLst/>
          </a:prstGeom>
          <a:noFill/>
          <a:ln w="12700">
            <a:solidFill>
              <a:srgbClr val="DCEAE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2057400"/>
            <a:ext cx="603504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Dikembangkan dari social exchange theory (Walster, Berscheid, Walster)</a:t>
            </a:r>
            <a:endParaRPr lang="en-US" sz="14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Relasi dirasa adil ketika rasio kontribusi &amp; hasil kedua pihak seimbang</a:t>
            </a:r>
            <a:endParaRPr lang="en-US" sz="14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Bukan soal sama rata (equality), tapi soal proporsional (equity)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903720" y="2057400"/>
            <a:ext cx="4736592" cy="1463040"/>
          </a:xfrm>
          <a:prstGeom prst="roundRect">
            <a:avLst>
              <a:gd name="adj" fmla="val 6250"/>
            </a:avLst>
          </a:prstGeom>
          <a:solidFill>
            <a:srgbClr val="DFF3EE"/>
          </a:solidFill>
          <a:ln/>
        </p:spPr>
      </p:sp>
      <p:sp>
        <p:nvSpPr>
          <p:cNvPr id="9" name="Shape 7"/>
          <p:cNvSpPr/>
          <p:nvPr/>
        </p:nvSpPr>
        <p:spPr>
          <a:xfrm>
            <a:off x="7104888" y="2258568"/>
            <a:ext cx="411480" cy="411480"/>
          </a:xfrm>
          <a:prstGeom prst="ellipse">
            <a:avLst/>
          </a:prstGeom>
          <a:solidFill>
            <a:srgbClr val="03AF8E"/>
          </a:solidFill>
          <a:ln/>
        </p:spPr>
      </p:sp>
      <p:sp>
        <p:nvSpPr>
          <p:cNvPr id="10" name="Text 8"/>
          <p:cNvSpPr/>
          <p:nvPr/>
        </p:nvSpPr>
        <p:spPr>
          <a:xfrm>
            <a:off x="7104888" y="2258568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653528" y="2258568"/>
            <a:ext cx="382219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02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SLIDE INI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178040" y="2770632"/>
            <a:ext cx="4187952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menjelaskan prinsip keadilan (equity) dalam relasi interpersonal.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903720" y="3703320"/>
            <a:ext cx="4736592" cy="1691640"/>
          </a:xfrm>
          <a:prstGeom prst="roundRect">
            <a:avLst>
              <a:gd name="adj" fmla="val 5405"/>
            </a:avLst>
          </a:prstGeom>
          <a:solidFill>
            <a:srgbClr val="072337"/>
          </a:solidFill>
          <a:ln/>
        </p:spPr>
      </p:sp>
      <p:sp>
        <p:nvSpPr>
          <p:cNvPr id="14" name="Text 12"/>
          <p:cNvSpPr/>
          <p:nvPr/>
        </p:nvSpPr>
        <p:spPr>
          <a:xfrm>
            <a:off x="7178040" y="388620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3AF8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EQUITY ≠ EQUALITY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178040" y="4279392"/>
            <a:ext cx="420624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100" i="1" dirty="0">
                <a:solidFill>
                  <a:srgbClr val="F4F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Equality: kedua pihak mendapat porsi yang sama</a:t>
            </a:r>
            <a:endParaRPr lang="en-US" sz="110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1100" i="1" dirty="0">
                <a:solidFill>
                  <a:srgbClr val="F4F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Equity: porsi sebanding dengan kontribusi masing-masing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48640" y="603504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Comparison Level &amp; Comparison Level for Alternatives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6035040" y="6035040"/>
            <a:ext cx="5605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Under-Benefited vs Over-Benefited  →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19" name="Shape 17"/>
          <p:cNvSpPr/>
          <p:nvPr/>
        </p:nvSpPr>
        <p:spPr>
          <a:xfrm>
            <a:off x="548640" y="6382512"/>
            <a:ext cx="4911634" cy="109728"/>
          </a:xfrm>
          <a:prstGeom prst="roundRect">
            <a:avLst>
              <a:gd name="adj" fmla="val 50000"/>
            </a:avLst>
          </a:prstGeom>
          <a:solidFill>
            <a:srgbClr val="03AF8E"/>
          </a:solidFill>
          <a:ln/>
        </p:spPr>
      </p:sp>
      <p:sp>
        <p:nvSpPr>
          <p:cNvPr id="20" name="Text 18"/>
          <p:cNvSpPr/>
          <p:nvPr/>
        </p:nvSpPr>
        <p:spPr>
          <a:xfrm>
            <a:off x="9281160" y="6281928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4 dari 7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• 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3AF8E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2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 •  5 / 7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621792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Under-Benefited vs Over-Benefited</a:t>
            </a:r>
            <a:endParaRPr lang="en-US" sz="23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783080"/>
            <a:ext cx="603504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Under-benefited: merasa memberi lebih banyak daripada menerima → muncul kekecewaan atau kemarahan</a:t>
            </a:r>
            <a:endParaRPr lang="en-US" sz="13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Over-benefited: menerima lebih banyak daripada memberi → muncul rasa bersalah</a:t>
            </a:r>
            <a:endParaRPr lang="en-US" sz="13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Kedua kondisi dapat memicu upaya memulihkan keseimbangan (restorasi ekuitas)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548640" y="4023360"/>
            <a:ext cx="6035040" cy="960120"/>
          </a:xfrm>
          <a:prstGeom prst="roundRect">
            <a:avLst>
              <a:gd name="adj" fmla="val 9524"/>
            </a:avLst>
          </a:prstGeom>
          <a:solidFill>
            <a:srgbClr val="DFF3EE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4023360"/>
            <a:ext cx="23774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2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TUJUAN SLIDE INI:  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3154680" y="4023360"/>
            <a:ext cx="32004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mengidentifikasi dua bentuk ketidakseimbangan dalam relasi dan dampaknya.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7086600" y="1783080"/>
            <a:ext cx="4206240" cy="1417320"/>
          </a:xfrm>
          <a:prstGeom prst="roundRect">
            <a:avLst>
              <a:gd name="adj" fmla="val 6452"/>
            </a:avLst>
          </a:prstGeom>
          <a:solidFill>
            <a:srgbClr val="FDF3D9"/>
          </a:solidFill>
          <a:ln/>
        </p:spPr>
      </p:sp>
      <p:sp>
        <p:nvSpPr>
          <p:cNvPr id="10" name="Text 8"/>
          <p:cNvSpPr/>
          <p:nvPr/>
        </p:nvSpPr>
        <p:spPr>
          <a:xfrm>
            <a:off x="7086600" y="192024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9A7B1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UNDER-BENEFITED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7086600" y="2286000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Memberi &gt; Menerima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7269480" y="2606040"/>
            <a:ext cx="3840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Dampak: kecewa, marah, merasa dimanfaatkan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7086600" y="3383280"/>
            <a:ext cx="4206240" cy="1417320"/>
          </a:xfrm>
          <a:prstGeom prst="roundRect">
            <a:avLst>
              <a:gd name="adj" fmla="val 6452"/>
            </a:avLst>
          </a:prstGeom>
          <a:solidFill>
            <a:srgbClr val="DFF3EE"/>
          </a:solidFill>
          <a:ln/>
        </p:spPr>
      </p:sp>
      <p:sp>
        <p:nvSpPr>
          <p:cNvPr id="14" name="Text 12"/>
          <p:cNvSpPr/>
          <p:nvPr/>
        </p:nvSpPr>
        <p:spPr>
          <a:xfrm>
            <a:off x="7086600" y="352044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288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OVER-BENEFITED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7086600" y="3886200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Menerima &gt; Memberi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7269480" y="4206240"/>
            <a:ext cx="3840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Dampak: rasa bersalah, canggung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48640" y="603504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Equity Theory: Keseimbangan dalam Relasi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6035040" y="6035040"/>
            <a:ext cx="5605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Relasi yang Dijaga Lewat Media Sosial  →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20" name="Shape 18"/>
          <p:cNvSpPr/>
          <p:nvPr/>
        </p:nvSpPr>
        <p:spPr>
          <a:xfrm>
            <a:off x="548640" y="6382512"/>
            <a:ext cx="6139543" cy="109728"/>
          </a:xfrm>
          <a:prstGeom prst="roundRect">
            <a:avLst>
              <a:gd name="adj" fmla="val 50000"/>
            </a:avLst>
          </a:prstGeom>
          <a:solidFill>
            <a:srgbClr val="03AF8E"/>
          </a:solidFill>
          <a:ln/>
        </p:spPr>
      </p:sp>
      <p:sp>
        <p:nvSpPr>
          <p:cNvPr id="21" name="Text 19"/>
          <p:cNvSpPr/>
          <p:nvPr/>
        </p:nvSpPr>
        <p:spPr>
          <a:xfrm>
            <a:off x="9281160" y="6281928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5 dari 7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• 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3AF8E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2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 •  6 / 7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621792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Relasi yang Dijaga Lewat Media Sosial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2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 UTAMA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48640" y="2084832"/>
            <a:ext cx="6035040" cy="0"/>
          </a:xfrm>
          <a:prstGeom prst="line">
            <a:avLst/>
          </a:prstGeom>
          <a:noFill/>
          <a:ln w="12700">
            <a:solidFill>
              <a:srgbClr val="DCEAE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2240280"/>
            <a:ext cx="603504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Like, komentar, dan pesan singkat menjadi bentuk “biaya rendah” untuk menjaga relasi</a:t>
            </a:r>
            <a:endParaRPr lang="en-US" sz="13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Kemudahan media sosial menurunkan cost mempertahankan banyak relasi sekaligus</a:t>
            </a:r>
            <a:endParaRPr lang="en-US" sz="13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Namun keterlibatan yang dangkal (low-cost) dapat menghasilkan rasa dekat yang semu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548640" y="4434840"/>
            <a:ext cx="6035040" cy="914400"/>
          </a:xfrm>
          <a:prstGeom prst="roundRect">
            <a:avLst>
              <a:gd name="adj" fmla="val 10000"/>
            </a:avLst>
          </a:prstGeom>
          <a:solidFill>
            <a:srgbClr val="DFF3EE"/>
          </a:solidFill>
          <a:ln/>
        </p:spPr>
      </p:sp>
      <p:sp>
        <p:nvSpPr>
          <p:cNvPr id="9" name="Text 7"/>
          <p:cNvSpPr/>
          <p:nvPr/>
        </p:nvSpPr>
        <p:spPr>
          <a:xfrm>
            <a:off x="777240" y="4434840"/>
            <a:ext cx="23774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2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TUJUAN SLIDE INI:  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3154680" y="4434840"/>
            <a:ext cx="3200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menganalisis bagaimana media sosial mengubah struktur biaya-manfaat dalam menjaga relasi.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903720" y="1920240"/>
            <a:ext cx="1894637" cy="594360"/>
          </a:xfrm>
          <a:prstGeom prst="roundRect">
            <a:avLst>
              <a:gd name="adj" fmla="val 12308"/>
            </a:avLst>
          </a:prstGeom>
          <a:solidFill>
            <a:srgbClr val="DFF3EE"/>
          </a:solidFill>
          <a:ln/>
        </p:spPr>
      </p:sp>
      <p:sp>
        <p:nvSpPr>
          <p:cNvPr id="12" name="Text 10"/>
          <p:cNvSpPr/>
          <p:nvPr/>
        </p:nvSpPr>
        <p:spPr>
          <a:xfrm>
            <a:off x="7086600" y="1965960"/>
            <a:ext cx="4389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288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Like / Reaksi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86600" y="2231136"/>
            <a:ext cx="4389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sangat rendah, sinyal kehadiran minimal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6903720" y="2697480"/>
            <a:ext cx="2841955" cy="594360"/>
          </a:xfrm>
          <a:prstGeom prst="roundRect">
            <a:avLst>
              <a:gd name="adj" fmla="val 12308"/>
            </a:avLst>
          </a:prstGeom>
          <a:solidFill>
            <a:srgbClr val="DFF3EE"/>
          </a:solidFill>
          <a:ln/>
        </p:spPr>
      </p:sp>
      <p:sp>
        <p:nvSpPr>
          <p:cNvPr id="15" name="Text 13"/>
          <p:cNvSpPr/>
          <p:nvPr/>
        </p:nvSpPr>
        <p:spPr>
          <a:xfrm>
            <a:off x="7086600" y="2743200"/>
            <a:ext cx="4389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288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Komentar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86600" y="3008376"/>
            <a:ext cx="4389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rendah, sedikit usaha personal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6903720" y="3474720"/>
            <a:ext cx="3789274" cy="594360"/>
          </a:xfrm>
          <a:prstGeom prst="roundRect">
            <a:avLst>
              <a:gd name="adj" fmla="val 12308"/>
            </a:avLst>
          </a:prstGeom>
          <a:solidFill>
            <a:srgbClr val="DFF3EE"/>
          </a:solidFill>
          <a:ln/>
        </p:spPr>
      </p:sp>
      <p:sp>
        <p:nvSpPr>
          <p:cNvPr id="18" name="Text 16"/>
          <p:cNvSpPr/>
          <p:nvPr/>
        </p:nvSpPr>
        <p:spPr>
          <a:xfrm>
            <a:off x="7086600" y="3520440"/>
            <a:ext cx="4389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288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Pesan Pribadi (DM)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086600" y="3785616"/>
            <a:ext cx="4389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sedang, mendekati interaksi langsung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6903720" y="4251960"/>
            <a:ext cx="4736592" cy="594360"/>
          </a:xfrm>
          <a:prstGeom prst="roundRect">
            <a:avLst>
              <a:gd name="adj" fmla="val 12308"/>
            </a:avLst>
          </a:prstGeom>
          <a:solidFill>
            <a:srgbClr val="072337"/>
          </a:solidFill>
          <a:ln/>
        </p:spPr>
      </p:sp>
      <p:sp>
        <p:nvSpPr>
          <p:cNvPr id="21" name="Text 19"/>
          <p:cNvSpPr/>
          <p:nvPr/>
        </p:nvSpPr>
        <p:spPr>
          <a:xfrm>
            <a:off x="7086600" y="4297680"/>
            <a:ext cx="4389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4FB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Bertemu / Menelepon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086600" y="4562856"/>
            <a:ext cx="4389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tinggi, kedekatan paling nyata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548640" y="603504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Under-Benefited vs Over-Benefited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6035040" y="6035040"/>
            <a:ext cx="5605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Menjaga Keseimbangan Relasi di Era Digital  →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26" name="Shape 24"/>
          <p:cNvSpPr/>
          <p:nvPr/>
        </p:nvSpPr>
        <p:spPr>
          <a:xfrm>
            <a:off x="548640" y="6382512"/>
            <a:ext cx="7367451" cy="109728"/>
          </a:xfrm>
          <a:prstGeom prst="roundRect">
            <a:avLst>
              <a:gd name="adj" fmla="val 50000"/>
            </a:avLst>
          </a:prstGeom>
          <a:solidFill>
            <a:srgbClr val="03AF8E"/>
          </a:solidFill>
          <a:ln/>
        </p:spPr>
      </p:sp>
      <p:sp>
        <p:nvSpPr>
          <p:cNvPr id="27" name="Text 25"/>
          <p:cNvSpPr/>
          <p:nvPr/>
        </p:nvSpPr>
        <p:spPr>
          <a:xfrm>
            <a:off x="9281160" y="6281928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6 dari 7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• 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3AF8E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2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 •  7 / 7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621792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Menjaga Keseimbangan Relasi di Era Digital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2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 UTAMA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48640" y="2084832"/>
            <a:ext cx="6035040" cy="0"/>
          </a:xfrm>
          <a:prstGeom prst="line">
            <a:avLst/>
          </a:prstGeom>
          <a:noFill/>
          <a:ln w="12700">
            <a:solidFill>
              <a:srgbClr val="DCEAE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2240280"/>
            <a:ext cx="11091672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Kesadaran akan rasio memberi-menerima tetap penting meski interaksi terasa ringan</a:t>
            </a:r>
            <a:endParaRPr lang="en-US" sz="14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Relasi yang sehat memerlukan upaya nyata, bukan sekadar like, untuk menjaga ekuitas</a:t>
            </a:r>
            <a:endParaRPr lang="en-US" sz="14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Comparison level perlu dievaluasi ulang saat relasi digital terasa tidak seimbang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4160520"/>
            <a:ext cx="11091672" cy="1417320"/>
          </a:xfrm>
          <a:prstGeom prst="roundRect">
            <a:avLst>
              <a:gd name="adj" fmla="val 6452"/>
            </a:avLst>
          </a:prstGeom>
          <a:solidFill>
            <a:srgbClr val="DFF3EE"/>
          </a:solidFill>
          <a:ln/>
        </p:spPr>
      </p:sp>
      <p:sp>
        <p:nvSpPr>
          <p:cNvPr id="9" name="Shape 7"/>
          <p:cNvSpPr/>
          <p:nvPr/>
        </p:nvSpPr>
        <p:spPr>
          <a:xfrm>
            <a:off x="749808" y="4361688"/>
            <a:ext cx="411480" cy="411480"/>
          </a:xfrm>
          <a:prstGeom prst="ellipse">
            <a:avLst/>
          </a:prstGeom>
          <a:solidFill>
            <a:srgbClr val="03AF8E"/>
          </a:solidFill>
          <a:ln/>
        </p:spPr>
      </p:sp>
      <p:sp>
        <p:nvSpPr>
          <p:cNvPr id="10" name="Text 8"/>
          <p:cNvSpPr/>
          <p:nvPr/>
        </p:nvSpPr>
        <p:spPr>
          <a:xfrm>
            <a:off x="749808" y="4361688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298448" y="4361688"/>
            <a:ext cx="1017727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028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SLIDE INI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822960" y="4873752"/>
            <a:ext cx="10543032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menerapkan prinsip pertukaran sosial dan ekuitas untuk mengevaluasi relasi digital mereka sendiri.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40" y="603504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Relasi yang Dijaga Lewat Media Sosial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6035040" y="6035040"/>
            <a:ext cx="5605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Lanjut ke Pertemuan 4  →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03AF8E"/>
          </a:solidFill>
          <a:ln/>
        </p:spPr>
      </p:sp>
      <p:sp>
        <p:nvSpPr>
          <p:cNvPr id="17" name="Text 15"/>
          <p:cNvSpPr/>
          <p:nvPr/>
        </p:nvSpPr>
        <p:spPr>
          <a:xfrm>
            <a:off x="9281160" y="6281928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7 dari 7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• 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723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011680" y="-1645920"/>
            <a:ext cx="5486400" cy="5486400"/>
          </a:xfrm>
          <a:prstGeom prst="ellipse">
            <a:avLst/>
          </a:prstGeom>
          <a:solidFill>
            <a:srgbClr val="0E3A4E">
              <a:alpha val="8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8961120" y="3840480"/>
            <a:ext cx="5029200" cy="5029200"/>
          </a:xfrm>
          <a:prstGeom prst="ellipse">
            <a:avLst/>
          </a:prstGeom>
          <a:solidFill>
            <a:srgbClr val="03AF8E">
              <a:alpha val="18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7315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6FD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RANGKUMAN PERTEMUAN 3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822960" y="1097280"/>
            <a:ext cx="9144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4FB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Yang Telah Kita Pelajari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868680" y="2057400"/>
            <a:ext cx="1033272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54000" indent="-2540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E7F5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Relasi dievaluasi lewat perbandingan reward dan cost, menghasilkan outcome yang menentukan kepuasan</a:t>
            </a:r>
            <a:endParaRPr lang="en-US" sz="1350" dirty="0"/>
          </a:p>
          <a:p>
            <a:pPr marL="254000" indent="-2540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E7F5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Comparison Level (CL) menentukan kepuasan; Comparison Level for Alternatives (CLalt) menentukan keputusan bertahan</a:t>
            </a:r>
            <a:endParaRPr lang="en-US" sz="1350" dirty="0"/>
          </a:p>
          <a:p>
            <a:pPr marL="254000" indent="-2540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E7F5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theory menekankan keseimbangan proporsional, bukan sekadar kesetaraan porsi</a:t>
            </a:r>
            <a:endParaRPr lang="en-US" sz="1350" dirty="0"/>
          </a:p>
          <a:p>
            <a:pPr marL="254000" indent="-2540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E7F5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sosial menurunkan biaya menjaga relasi, namun berisiko menghasilkan kedekatan yang dangkal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822960" y="4709160"/>
            <a:ext cx="10332720" cy="1417320"/>
          </a:xfrm>
          <a:prstGeom prst="roundRect">
            <a:avLst>
              <a:gd name="adj" fmla="val 7742"/>
            </a:avLst>
          </a:prstGeom>
          <a:solidFill>
            <a:srgbClr val="0E3A4E"/>
          </a:solidFill>
          <a:ln w="12700">
            <a:solidFill>
              <a:srgbClr val="03AF8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864608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03AF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BERIKUTNYA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097280" y="5120640"/>
            <a:ext cx="9784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B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Pertemuan 4: Uncertainty Reduction Theory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097280" y="5486400"/>
            <a:ext cx="9784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Setelah memahami bagaimana relasi dievaluasi lewat biaya-manfaat, kita akan melihat bagaimana orang mengurangi ketidakpastian saat menjalin relasi baru — termasuk strategi “menelusuri” profil media sosial.  →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2026-09-26T07:34:13Z</dcterms:created>
  <dcterms:modified xsi:type="dcterms:W3CDTF">2026-09-26T07:34:13Z</dcterms:modified>
</cp:coreProperties>
</file>